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7" r:id="rId7"/>
    <p:sldId id="264" r:id="rId8"/>
    <p:sldId id="261" r:id="rId9"/>
    <p:sldId id="258" r:id="rId10"/>
    <p:sldId id="266" r:id="rId11"/>
    <p:sldId id="262" r:id="rId12"/>
    <p:sldId id="259" r:id="rId13"/>
    <p:sldId id="263" r:id="rId14"/>
    <p:sldId id="260" r:id="rId15"/>
    <p:sldId id="265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A3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7"/>
    <p:restoredTop sz="72313"/>
  </p:normalViewPr>
  <p:slideViewPr>
    <p:cSldViewPr snapToGrid="0">
      <p:cViewPr varScale="1">
        <p:scale>
          <a:sx n="90" d="100"/>
          <a:sy n="90" d="100"/>
        </p:scale>
        <p:origin x="1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EDB2-53D7-CB45-B408-BE365BA32434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6363-281E-EB4B-9DFA-ECBD879C26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936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684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099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30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682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648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14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552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46363-281E-EB4B-9DFA-ECBD879C2651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457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D395-4E2E-02CD-4C02-4DCAB594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728BB-FC22-2099-EC82-A00DB5C28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07BDA-5D22-FE3A-C702-46E2D30C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CA77F-0085-C7FF-A41D-1811CB48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95E08-BBBB-B789-8041-4FA41613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04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B5F9-040B-3D80-EE4D-60E4259C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DE2D6-CF57-6CDD-B592-B0EC7425C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A586-CA3B-B0DA-00F6-7FC783FE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235E9-643B-3E20-92A3-F5AC4604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5A04-6F22-ACD4-8428-12ABD946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979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FFFD7-FB2D-63CD-BAA9-9525B8C3B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BA3FF-D1E8-DC51-B628-B7D752E6E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D465-9D38-2F3E-7181-4AFB81AA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B365-BAF6-C6CD-E103-8F5986B9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202B-BE77-5997-3916-6860BBB0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136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5BF4-796A-D5DF-E896-9DEF198B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1651-57CB-0DFB-60B2-00010EEE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0D9E-EE1E-CD71-A8F8-63458E28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EE135-9B7D-74C7-2A14-A749C35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387A-43D5-D0AA-1196-01713DF2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656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2740-D145-87F0-4B8C-07C62C4C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71B4B-522E-1605-1DC0-C5CA92F2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02D8-32CC-43E8-B7AF-7502DFE2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66256-6207-21AD-1FF8-0DB458BC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A1B8-9C87-5C0A-A234-B6AC5E24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11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BD2-AE5C-073F-83AA-43170D91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CA83-FEF5-1B9C-713E-CF8691D99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B1496-1870-EF65-265D-562F14CE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3CF81-90F1-0FB2-9322-9DA4EDED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210A6-CF23-A732-8E9F-5E5C7A04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DEB4E-A1F5-6F6A-9501-42351491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589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CC36-B83E-183F-61CD-7B9793B5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295E-B6E8-8B0A-7F93-7E12FAC78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1AFFA-53D5-9BCC-556D-6BB862C4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0EDB0-3EF9-DA57-3F39-5C51BBABA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BCF0B-4AAC-37E6-4661-959963EDC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C2A9C-D37E-52EB-0351-93AA4E12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96582-C5C3-6B7C-2095-76D40F3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3DAC98-3500-2A0C-0DDA-2F0E23ED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235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2FF6-23EB-0FFC-5F9E-3C0310EF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3ADBC-4D14-0542-B9D8-A51166E2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D0A02-1D21-65AB-8171-D7CE309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5C63C-979E-6B50-D082-3AFB6DB9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23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C75E2-90A3-FB0D-5E2E-3AA7D0AD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DD9DB-11E0-AB00-B760-63E71D05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5B724-713F-7959-2A96-06DF6F42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68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AF55-C809-C4B1-129D-2ED0B6D0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E8E2-D2CA-8AD2-0ED4-53D6CBF1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54C7B-174A-0AA6-1011-C1961E78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63BCB-87B2-FC46-3303-53CF1F2F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79E0D-0FDF-AA66-7323-8C9B2016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9FBC4-EEBB-409B-D661-084FF292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01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5286-1807-F025-98C8-6793C27F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C65BD-BF92-0255-A491-0B060FD6E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38F2F-E10A-84DC-2DE3-57406D42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1082-2887-DC59-460D-3AA2158B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B5590-5340-653B-0097-4D899B54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654DB-9A41-3090-6546-6691F53C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829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3BB19-7E0E-170B-F674-8E7B02C6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D1920-28E2-7186-EDFD-ECE3ADA9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6000-4056-AE6C-78CE-86664E85B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8D2D-E62B-8243-A0FF-3650C1E9B549}" type="datetimeFigureOut">
              <a:rPr lang="en-NL" smtClean="0"/>
              <a:t>12/01/2023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6F3F-EB58-7568-301C-F626EA761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1E58-2D87-8169-00D1-655F3E9A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4473-D562-2344-ABA6-0510F7410B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32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picture containing person, scaffolding, ceiling, building&#10;&#10;Description automatically generated">
            <a:extLst>
              <a:ext uri="{FF2B5EF4-FFF2-40B4-BE49-F238E27FC236}">
                <a16:creationId xmlns:a16="http://schemas.microsoft.com/office/drawing/2014/main" id="{906F9CF9-342E-4545-4695-3D07D918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934" y="-1926095"/>
            <a:ext cx="13631333" cy="9082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-16934" y="4754118"/>
            <a:ext cx="12361333" cy="2234596"/>
          </a:xfrm>
          <a:prstGeom prst="rect">
            <a:avLst/>
          </a:prstGeom>
          <a:gradFill>
            <a:gsLst>
              <a:gs pos="0">
                <a:srgbClr val="9ACA3C"/>
              </a:gs>
              <a:gs pos="10000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6F5738-44D0-4FB5-B009-EEA141A97F34}"/>
              </a:ext>
            </a:extLst>
          </p:cNvPr>
          <p:cNvSpPr/>
          <p:nvPr/>
        </p:nvSpPr>
        <p:spPr>
          <a:xfrm>
            <a:off x="5193933" y="423330"/>
            <a:ext cx="8770840" cy="5805903"/>
          </a:xfrm>
          <a:prstGeom prst="roundRect">
            <a:avLst>
              <a:gd name="adj" fmla="val 531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B72EF3-3446-F3CB-E183-17D3804AD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27" y="984364"/>
            <a:ext cx="5669224" cy="128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A3BAF-852C-6C6E-4DAA-53CBFDDF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29" y="3114854"/>
            <a:ext cx="1356435" cy="7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elphy - Home | Facebook">
            <a:extLst>
              <a:ext uri="{FF2B5EF4-FFF2-40B4-BE49-F238E27FC236}">
                <a16:creationId xmlns:a16="http://schemas.microsoft.com/office/drawing/2014/main" id="{26D6F31D-718A-9921-C80F-C0F1DDDC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76" y="3194160"/>
            <a:ext cx="642987" cy="6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lastuinbouw Nederland">
            <a:extLst>
              <a:ext uri="{FF2B5EF4-FFF2-40B4-BE49-F238E27FC236}">
                <a16:creationId xmlns:a16="http://schemas.microsoft.com/office/drawing/2014/main" id="{7FD312F3-A62E-54C4-C589-0CA861C04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b="25947"/>
          <a:stretch/>
        </p:blipFill>
        <p:spPr bwMode="auto">
          <a:xfrm>
            <a:off x="5847034" y="4982290"/>
            <a:ext cx="1214728" cy="6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Onze nieuwe naam: Greenport West-Holland - Greenport">
            <a:extLst>
              <a:ext uri="{FF2B5EF4-FFF2-40B4-BE49-F238E27FC236}">
                <a16:creationId xmlns:a16="http://schemas.microsoft.com/office/drawing/2014/main" id="{AFE625D1-732B-9690-C502-646391578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/>
          <a:stretch/>
        </p:blipFill>
        <p:spPr bwMode="auto">
          <a:xfrm>
            <a:off x="10675196" y="3066618"/>
            <a:ext cx="1076962" cy="9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ecurity Delta (HSD) (@HSD_NL) / Twitter">
            <a:extLst>
              <a:ext uri="{FF2B5EF4-FFF2-40B4-BE49-F238E27FC236}">
                <a16:creationId xmlns:a16="http://schemas.microsoft.com/office/drawing/2014/main" id="{B04EDEBC-C47E-B4FB-A338-BA68C6EB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/>
          <a:stretch/>
        </p:blipFill>
        <p:spPr bwMode="auto">
          <a:xfrm>
            <a:off x="10330936" y="4116655"/>
            <a:ext cx="1056482" cy="8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De Haagse Hogeschool | KIVI">
            <a:extLst>
              <a:ext uri="{FF2B5EF4-FFF2-40B4-BE49-F238E27FC236}">
                <a16:creationId xmlns:a16="http://schemas.microsoft.com/office/drawing/2014/main" id="{A363B6ED-B866-EB1A-EB9E-BFED39639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7"/>
          <a:stretch/>
        </p:blipFill>
        <p:spPr bwMode="auto">
          <a:xfrm>
            <a:off x="7237908" y="5022718"/>
            <a:ext cx="1323352" cy="5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ome - Provincie Zuid-Holland">
            <a:extLst>
              <a:ext uri="{FF2B5EF4-FFF2-40B4-BE49-F238E27FC236}">
                <a16:creationId xmlns:a16="http://schemas.microsoft.com/office/drawing/2014/main" id="{06E02128-5A5F-BA82-8260-46A6970A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87" y="5037936"/>
            <a:ext cx="1637141" cy="5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39368E9-41CF-D982-EA8C-6BEB6453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71" y="4288975"/>
            <a:ext cx="1588879" cy="3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CD66E50E-DC00-DFB7-AF59-48765D3D2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/>
          <a:stretch/>
        </p:blipFill>
        <p:spPr bwMode="auto">
          <a:xfrm>
            <a:off x="8206502" y="2946246"/>
            <a:ext cx="1258066" cy="10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70FBF1DB-3746-1A7F-6FF4-D07045C22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/>
          <a:stretch/>
        </p:blipFill>
        <p:spPr bwMode="auto">
          <a:xfrm>
            <a:off x="9338763" y="3115362"/>
            <a:ext cx="1357594" cy="8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97E1EB0D-8ACA-CE51-99C9-53A229A5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93" y="3902419"/>
            <a:ext cx="1827046" cy="10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81F14C02-58F5-B0EB-E59C-62BE3E076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3"/>
          <a:stretch/>
        </p:blipFill>
        <p:spPr bwMode="auto">
          <a:xfrm>
            <a:off x="10146878" y="4844628"/>
            <a:ext cx="1239769" cy="6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5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0"/>
            <a:ext cx="12192000" cy="4080934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418CB9-F641-07C4-BB51-0CD16340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C4D60-33AF-AB07-D62F-EC7582E0F1A2}"/>
              </a:ext>
            </a:extLst>
          </p:cNvPr>
          <p:cNvSpPr/>
          <p:nvPr/>
        </p:nvSpPr>
        <p:spPr>
          <a:xfrm>
            <a:off x="944168" y="1981609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DCECB6-02A2-CB31-EB0D-D4155D622888}"/>
              </a:ext>
            </a:extLst>
          </p:cNvPr>
          <p:cNvSpPr/>
          <p:nvPr/>
        </p:nvSpPr>
        <p:spPr>
          <a:xfrm>
            <a:off x="5025101" y="1981781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1C5A27-41DD-BCDB-201F-2D95B93C1C0D}"/>
              </a:ext>
            </a:extLst>
          </p:cNvPr>
          <p:cNvSpPr/>
          <p:nvPr/>
        </p:nvSpPr>
        <p:spPr>
          <a:xfrm>
            <a:off x="944168" y="1981609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49DD9-B9EE-D8DC-EA73-0983CABCA935}"/>
              </a:ext>
            </a:extLst>
          </p:cNvPr>
          <p:cNvSpPr txBox="1"/>
          <p:nvPr/>
        </p:nvSpPr>
        <p:spPr>
          <a:xfrm>
            <a:off x="944168" y="3844932"/>
            <a:ext cx="37844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Dreigingsinformatie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1911E6-BCEC-F609-05AB-B8B3D32D38D2}"/>
              </a:ext>
            </a:extLst>
          </p:cNvPr>
          <p:cNvSpPr/>
          <p:nvPr/>
        </p:nvSpPr>
        <p:spPr>
          <a:xfrm>
            <a:off x="5025101" y="1992625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DA5A0-0C48-C355-1652-B6BFB4866713}"/>
              </a:ext>
            </a:extLst>
          </p:cNvPr>
          <p:cNvSpPr txBox="1"/>
          <p:nvPr/>
        </p:nvSpPr>
        <p:spPr>
          <a:xfrm>
            <a:off x="5042034" y="3844932"/>
            <a:ext cx="37674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ISAC: expert overleg</a:t>
            </a:r>
          </a:p>
        </p:txBody>
      </p:sp>
    </p:spTree>
    <p:extLst>
      <p:ext uri="{BB962C8B-B14F-4D97-AF65-F5344CB8AC3E}">
        <p14:creationId xmlns:p14="http://schemas.microsoft.com/office/powerpoint/2010/main" val="8186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-1"/>
            <a:ext cx="12192000" cy="573563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9008-00B5-6F6C-BDC3-3736CBE83793}"/>
              </a:ext>
            </a:extLst>
          </p:cNvPr>
          <p:cNvSpPr txBox="1"/>
          <p:nvPr/>
        </p:nvSpPr>
        <p:spPr>
          <a:xfrm>
            <a:off x="1524000" y="1437783"/>
            <a:ext cx="97619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3000" b="1" dirty="0">
                <a:solidFill>
                  <a:schemeClr val="bg1"/>
                </a:solidFill>
                <a:latin typeface="Clover Display Bold" pitchFamily="2" charset="77"/>
              </a:rPr>
              <a:t>Oproep: </a:t>
            </a:r>
            <a:br>
              <a:rPr lang="en-NL" sz="3000" b="1" dirty="0">
                <a:solidFill>
                  <a:schemeClr val="bg1"/>
                </a:solidFill>
                <a:latin typeface="Clover Display Bold" pitchFamily="2" charset="77"/>
              </a:rPr>
            </a:br>
            <a:endParaRPr lang="en-NL" sz="3000" b="1" dirty="0">
              <a:solidFill>
                <a:schemeClr val="bg1"/>
              </a:solidFill>
              <a:latin typeface="Clover Display Bold" pitchFamily="2" charset="77"/>
            </a:endParaRPr>
          </a:p>
          <a:p>
            <a:r>
              <a:rPr lang="en-NL" sz="4000" b="1" dirty="0">
                <a:solidFill>
                  <a:schemeClr val="bg1"/>
                </a:solidFill>
                <a:latin typeface="Clover Display Bold" pitchFamily="2" charset="77"/>
              </a:rPr>
              <a:t>Sluit actief aan en wordt deelnemer van het Cyberweerbaarheidscentrum Greenport! 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424F14C-4A96-9B70-BC96-F378E7C6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picture containing person, scaffolding, ceiling, building&#10;&#10;Description automatically generated">
            <a:extLst>
              <a:ext uri="{FF2B5EF4-FFF2-40B4-BE49-F238E27FC236}">
                <a16:creationId xmlns:a16="http://schemas.microsoft.com/office/drawing/2014/main" id="{906F9CF9-342E-4545-4695-3D07D918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934" y="-1926095"/>
            <a:ext cx="13631333" cy="9082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-16934" y="4754118"/>
            <a:ext cx="12361333" cy="2234596"/>
          </a:xfrm>
          <a:prstGeom prst="rect">
            <a:avLst/>
          </a:prstGeom>
          <a:gradFill>
            <a:gsLst>
              <a:gs pos="0">
                <a:srgbClr val="9ACA3C"/>
              </a:gs>
              <a:gs pos="10000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6F5738-44D0-4FB5-B009-EEA141A97F34}"/>
              </a:ext>
            </a:extLst>
          </p:cNvPr>
          <p:cNvSpPr/>
          <p:nvPr/>
        </p:nvSpPr>
        <p:spPr>
          <a:xfrm>
            <a:off x="5193933" y="423330"/>
            <a:ext cx="8770840" cy="5805903"/>
          </a:xfrm>
          <a:prstGeom prst="roundRect">
            <a:avLst>
              <a:gd name="adj" fmla="val 531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B72EF3-3446-F3CB-E183-17D3804AD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27" y="984364"/>
            <a:ext cx="5669224" cy="128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A3BAF-852C-6C6E-4DAA-53CBFDDF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29" y="3114854"/>
            <a:ext cx="1356435" cy="7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elphy - Home | Facebook">
            <a:extLst>
              <a:ext uri="{FF2B5EF4-FFF2-40B4-BE49-F238E27FC236}">
                <a16:creationId xmlns:a16="http://schemas.microsoft.com/office/drawing/2014/main" id="{26D6F31D-718A-9921-C80F-C0F1DDDC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76" y="3194160"/>
            <a:ext cx="642987" cy="6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lastuinbouw Nederland">
            <a:extLst>
              <a:ext uri="{FF2B5EF4-FFF2-40B4-BE49-F238E27FC236}">
                <a16:creationId xmlns:a16="http://schemas.microsoft.com/office/drawing/2014/main" id="{7FD312F3-A62E-54C4-C589-0CA861C04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b="25947"/>
          <a:stretch/>
        </p:blipFill>
        <p:spPr bwMode="auto">
          <a:xfrm>
            <a:off x="5847034" y="4982290"/>
            <a:ext cx="1214728" cy="6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Onze nieuwe naam: Greenport West-Holland - Greenport">
            <a:extLst>
              <a:ext uri="{FF2B5EF4-FFF2-40B4-BE49-F238E27FC236}">
                <a16:creationId xmlns:a16="http://schemas.microsoft.com/office/drawing/2014/main" id="{AFE625D1-732B-9690-C502-646391578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/>
          <a:stretch/>
        </p:blipFill>
        <p:spPr bwMode="auto">
          <a:xfrm>
            <a:off x="10675196" y="3066618"/>
            <a:ext cx="1076962" cy="9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ecurity Delta (HSD) (@HSD_NL) / Twitter">
            <a:extLst>
              <a:ext uri="{FF2B5EF4-FFF2-40B4-BE49-F238E27FC236}">
                <a16:creationId xmlns:a16="http://schemas.microsoft.com/office/drawing/2014/main" id="{B04EDEBC-C47E-B4FB-A338-BA68C6EB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/>
          <a:stretch/>
        </p:blipFill>
        <p:spPr bwMode="auto">
          <a:xfrm>
            <a:off x="10330936" y="4116655"/>
            <a:ext cx="1056482" cy="8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De Haagse Hogeschool | KIVI">
            <a:extLst>
              <a:ext uri="{FF2B5EF4-FFF2-40B4-BE49-F238E27FC236}">
                <a16:creationId xmlns:a16="http://schemas.microsoft.com/office/drawing/2014/main" id="{A363B6ED-B866-EB1A-EB9E-BFED39639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7"/>
          <a:stretch/>
        </p:blipFill>
        <p:spPr bwMode="auto">
          <a:xfrm>
            <a:off x="7237908" y="5022718"/>
            <a:ext cx="1323352" cy="5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ome - Provincie Zuid-Holland">
            <a:extLst>
              <a:ext uri="{FF2B5EF4-FFF2-40B4-BE49-F238E27FC236}">
                <a16:creationId xmlns:a16="http://schemas.microsoft.com/office/drawing/2014/main" id="{06E02128-5A5F-BA82-8260-46A6970A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87" y="5037936"/>
            <a:ext cx="1637141" cy="5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39368E9-41CF-D982-EA8C-6BEB6453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71" y="4288975"/>
            <a:ext cx="1588879" cy="3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CD66E50E-DC00-DFB7-AF59-48765D3D2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/>
          <a:stretch/>
        </p:blipFill>
        <p:spPr bwMode="auto">
          <a:xfrm>
            <a:off x="8206502" y="2946246"/>
            <a:ext cx="1258066" cy="10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70FBF1DB-3746-1A7F-6FF4-D07045C22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/>
          <a:stretch/>
        </p:blipFill>
        <p:spPr bwMode="auto">
          <a:xfrm>
            <a:off x="9338763" y="3115362"/>
            <a:ext cx="1357594" cy="8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97E1EB0D-8ACA-CE51-99C9-53A229A5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93" y="3902419"/>
            <a:ext cx="1827046" cy="10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81F14C02-58F5-B0EB-E59C-62BE3E076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3"/>
          <a:stretch/>
        </p:blipFill>
        <p:spPr bwMode="auto">
          <a:xfrm>
            <a:off x="10146878" y="4844628"/>
            <a:ext cx="1239769" cy="6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EB5E4-6F36-9F9C-FC8B-54B8394D560B}"/>
              </a:ext>
            </a:extLst>
          </p:cNvPr>
          <p:cNvSpPr txBox="1"/>
          <p:nvPr/>
        </p:nvSpPr>
        <p:spPr>
          <a:xfrm>
            <a:off x="384648" y="5071326"/>
            <a:ext cx="7630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pc="45" dirty="0">
                <a:solidFill>
                  <a:schemeClr val="bg1"/>
                </a:solidFill>
                <a:latin typeface="Trebuchet MS"/>
                <a:cs typeface="Trebuchet MS"/>
              </a:rPr>
              <a:t>www.cwgreenport.nl  </a:t>
            </a:r>
          </a:p>
          <a:p>
            <a:endParaRPr lang="en-GB" sz="2400" b="1" spc="45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en-GB" sz="2400" b="1" spc="-30" dirty="0">
                <a:solidFill>
                  <a:schemeClr val="bg1"/>
                </a:solidFill>
                <a:latin typeface="Trebuchet MS"/>
                <a:cs typeface="Trebuchet MS"/>
              </a:rPr>
              <a:t>info@cwgreenport.nl</a:t>
            </a:r>
            <a:endParaRPr lang="en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737D-9727-9D66-675B-44994C4DA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B8819A2-5013-0AAB-3D9A-8B4FB197864C}"/>
              </a:ext>
            </a:extLst>
          </p:cNvPr>
          <p:cNvSpPr/>
          <p:nvPr/>
        </p:nvSpPr>
        <p:spPr>
          <a:xfrm>
            <a:off x="329425" y="144966"/>
            <a:ext cx="3407786" cy="2910468"/>
          </a:xfrm>
          <a:prstGeom prst="round2DiagRect">
            <a:avLst>
              <a:gd name="adj1" fmla="val 16667"/>
              <a:gd name="adj2" fmla="val 45894"/>
            </a:avLst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59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-1"/>
            <a:ext cx="12192000" cy="573563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9008-00B5-6F6C-BDC3-3736CBE83793}"/>
              </a:ext>
            </a:extLst>
          </p:cNvPr>
          <p:cNvSpPr txBox="1"/>
          <p:nvPr/>
        </p:nvSpPr>
        <p:spPr>
          <a:xfrm>
            <a:off x="1524000" y="1437783"/>
            <a:ext cx="81234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L" sz="3000" b="1" dirty="0">
                <a:solidFill>
                  <a:schemeClr val="bg1"/>
                </a:solidFill>
                <a:latin typeface="Clover Display Bold" pitchFamily="2" charset="77"/>
              </a:rPr>
            </a:br>
            <a:endParaRPr lang="en-NL" sz="3000" b="1" dirty="0">
              <a:solidFill>
                <a:schemeClr val="bg1"/>
              </a:solidFill>
              <a:latin typeface="Clover Display Bold" pitchFamily="2" charset="77"/>
            </a:endParaRPr>
          </a:p>
          <a:p>
            <a:r>
              <a:rPr lang="en-NL" sz="4000" b="1" dirty="0">
                <a:solidFill>
                  <a:schemeClr val="bg1"/>
                </a:solidFill>
                <a:latin typeface="Clover Display Bold" pitchFamily="2" charset="77"/>
              </a:rPr>
              <a:t>Alleen ga je sneller, </a:t>
            </a:r>
          </a:p>
          <a:p>
            <a:r>
              <a:rPr lang="en-NL" sz="4000" b="1" dirty="0">
                <a:solidFill>
                  <a:schemeClr val="bg1"/>
                </a:solidFill>
                <a:latin typeface="Clover Display Bold" pitchFamily="2" charset="77"/>
              </a:rPr>
              <a:t>samen kom je verder.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A25D87C-9888-193D-6766-12FA7FE4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4034BF-1FF8-45B3-BFBE-98D320697402}"/>
              </a:ext>
            </a:extLst>
          </p:cNvPr>
          <p:cNvSpPr/>
          <p:nvPr/>
        </p:nvSpPr>
        <p:spPr>
          <a:xfrm>
            <a:off x="2349060" y="704192"/>
            <a:ext cx="7493879" cy="4966887"/>
          </a:xfrm>
          <a:prstGeom prst="rect">
            <a:avLst/>
          </a:prstGeom>
          <a:blipFill>
            <a:blip r:embed="rId3" cstate="print"/>
            <a:stretch>
              <a:fillRect t="-183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2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0"/>
            <a:ext cx="12192000" cy="475826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418CB9-F641-07C4-BB51-0CD16340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C4D60-33AF-AB07-D62F-EC7582E0F1A2}"/>
              </a:ext>
            </a:extLst>
          </p:cNvPr>
          <p:cNvSpPr/>
          <p:nvPr/>
        </p:nvSpPr>
        <p:spPr>
          <a:xfrm>
            <a:off x="944168" y="651762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DCECB6-02A2-CB31-EB0D-D4155D622888}"/>
              </a:ext>
            </a:extLst>
          </p:cNvPr>
          <p:cNvSpPr/>
          <p:nvPr/>
        </p:nvSpPr>
        <p:spPr>
          <a:xfrm>
            <a:off x="5025101" y="651934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5EA389-D995-383B-BBF8-E9E77D0E9181}"/>
              </a:ext>
            </a:extLst>
          </p:cNvPr>
          <p:cNvSpPr/>
          <p:nvPr/>
        </p:nvSpPr>
        <p:spPr>
          <a:xfrm>
            <a:off x="944168" y="3496738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499B90-4B7E-4BD4-6D57-7EBD1DFC6F00}"/>
              </a:ext>
            </a:extLst>
          </p:cNvPr>
          <p:cNvSpPr/>
          <p:nvPr/>
        </p:nvSpPr>
        <p:spPr>
          <a:xfrm>
            <a:off x="5025101" y="3496738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1C5A27-41DD-BCDB-201F-2D95B93C1C0D}"/>
              </a:ext>
            </a:extLst>
          </p:cNvPr>
          <p:cNvSpPr/>
          <p:nvPr/>
        </p:nvSpPr>
        <p:spPr>
          <a:xfrm>
            <a:off x="944168" y="651762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49DD9-B9EE-D8DC-EA73-0983CABCA935}"/>
              </a:ext>
            </a:extLst>
          </p:cNvPr>
          <p:cNvSpPr txBox="1"/>
          <p:nvPr/>
        </p:nvSpPr>
        <p:spPr>
          <a:xfrm>
            <a:off x="944168" y="2142552"/>
            <a:ext cx="37844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Cybersecurity </a:t>
            </a:r>
            <a:b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</a:br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0-meting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1911E6-BCEC-F609-05AB-B8B3D32D38D2}"/>
              </a:ext>
            </a:extLst>
          </p:cNvPr>
          <p:cNvSpPr/>
          <p:nvPr/>
        </p:nvSpPr>
        <p:spPr>
          <a:xfrm>
            <a:off x="5025101" y="662778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DA5A0-0C48-C355-1652-B6BFB4866713}"/>
              </a:ext>
            </a:extLst>
          </p:cNvPr>
          <p:cNvSpPr txBox="1"/>
          <p:nvPr/>
        </p:nvSpPr>
        <p:spPr>
          <a:xfrm>
            <a:off x="5042034" y="2515085"/>
            <a:ext cx="37674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Q&amp;A Spreekuur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42E89B0-EBEC-8D9B-9E0D-CFC5D0A421D5}"/>
              </a:ext>
            </a:extLst>
          </p:cNvPr>
          <p:cNvSpPr/>
          <p:nvPr/>
        </p:nvSpPr>
        <p:spPr>
          <a:xfrm>
            <a:off x="944168" y="3500440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47B599-F0CC-2DCA-FD68-37E87C39923D}"/>
              </a:ext>
            </a:extLst>
          </p:cNvPr>
          <p:cNvSpPr txBox="1"/>
          <p:nvPr/>
        </p:nvSpPr>
        <p:spPr>
          <a:xfrm>
            <a:off x="944168" y="5363763"/>
            <a:ext cx="37844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Digitaal loket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DC6F8E-51F3-606A-D991-C09AAD5FAF47}"/>
              </a:ext>
            </a:extLst>
          </p:cNvPr>
          <p:cNvSpPr/>
          <p:nvPr/>
        </p:nvSpPr>
        <p:spPr>
          <a:xfrm>
            <a:off x="5025196" y="3494672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C3A7C-CB19-36C4-69DD-CA9BF44D6861}"/>
              </a:ext>
            </a:extLst>
          </p:cNvPr>
          <p:cNvSpPr txBox="1"/>
          <p:nvPr/>
        </p:nvSpPr>
        <p:spPr>
          <a:xfrm>
            <a:off x="5025196" y="5374928"/>
            <a:ext cx="37844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Praktische workshops</a:t>
            </a:r>
          </a:p>
        </p:txBody>
      </p:sp>
    </p:spTree>
    <p:extLst>
      <p:ext uri="{BB962C8B-B14F-4D97-AF65-F5344CB8AC3E}">
        <p14:creationId xmlns:p14="http://schemas.microsoft.com/office/powerpoint/2010/main" val="257638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-1"/>
            <a:ext cx="12192000" cy="573563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9008-00B5-6F6C-BDC3-3736CBE83793}"/>
              </a:ext>
            </a:extLst>
          </p:cNvPr>
          <p:cNvSpPr txBox="1"/>
          <p:nvPr/>
        </p:nvSpPr>
        <p:spPr>
          <a:xfrm>
            <a:off x="1524000" y="1437783"/>
            <a:ext cx="81234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L" sz="3000" b="1" dirty="0">
                <a:solidFill>
                  <a:schemeClr val="bg1"/>
                </a:solidFill>
                <a:latin typeface="Clover Display Bold" pitchFamily="2" charset="77"/>
              </a:rPr>
            </a:br>
            <a:endParaRPr lang="en-NL" sz="3000" b="1" dirty="0">
              <a:solidFill>
                <a:schemeClr val="bg1"/>
              </a:solidFill>
              <a:latin typeface="Clover Display Bold" pitchFamily="2" charset="77"/>
            </a:endParaRPr>
          </a:p>
          <a:p>
            <a:r>
              <a:rPr lang="en-NL" sz="4000" b="1" dirty="0">
                <a:solidFill>
                  <a:schemeClr val="bg1"/>
                </a:solidFill>
                <a:latin typeface="Clover Display Bold" pitchFamily="2" charset="77"/>
              </a:rPr>
              <a:t>Cybersecurity is niet alleen IT.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5918C65-413E-4D87-FBE2-CA61AEB6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0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-1"/>
            <a:ext cx="12192000" cy="573563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A25D87C-9888-193D-6766-12FA7FE4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65CA4F-2B21-A6E9-83FB-F4BFBABFF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98428"/>
              </p:ext>
            </p:extLst>
          </p:nvPr>
        </p:nvGraphicFramePr>
        <p:xfrm>
          <a:off x="2032000" y="767255"/>
          <a:ext cx="8128000" cy="3888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95508369"/>
                    </a:ext>
                  </a:extLst>
                </a:gridCol>
              </a:tblGrid>
              <a:tr h="997948">
                <a:tc>
                  <a:txBody>
                    <a:bodyPr/>
                    <a:lstStyle/>
                    <a:p>
                      <a:r>
                        <a:rPr lang="en-NL" dirty="0"/>
                        <a:t>Een cyberincident is niet 1 crisis, maar 5 verschillende crises in een. Een cybercrisis raakt namelijk: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00568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r>
                        <a:rPr lang="en-NL" dirty="0"/>
                        <a:t>1. Bedrijfscontinuiteit (eigen bedrijfsvoering)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55704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r>
                        <a:rPr lang="en-NL" dirty="0"/>
                        <a:t>2.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97507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r>
                        <a:rPr lang="en-NL" dirty="0"/>
                        <a:t>3. Klanten en toeleveranciers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43911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r>
                        <a:rPr lang="en-NL" dirty="0"/>
                        <a:t>4. Communicatie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50818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r>
                        <a:rPr lang="en-NL" dirty="0"/>
                        <a:t>5. Alle lagen binnen je 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6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17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0"/>
            <a:ext cx="12192000" cy="4080934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418CB9-F641-07C4-BB51-0CD16340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C4D60-33AF-AB07-D62F-EC7582E0F1A2}"/>
              </a:ext>
            </a:extLst>
          </p:cNvPr>
          <p:cNvSpPr/>
          <p:nvPr/>
        </p:nvSpPr>
        <p:spPr>
          <a:xfrm>
            <a:off x="944168" y="1981609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DCECB6-02A2-CB31-EB0D-D4155D622888}"/>
              </a:ext>
            </a:extLst>
          </p:cNvPr>
          <p:cNvSpPr/>
          <p:nvPr/>
        </p:nvSpPr>
        <p:spPr>
          <a:xfrm>
            <a:off x="5025101" y="1981781"/>
            <a:ext cx="3784428" cy="2565398"/>
          </a:xfrm>
          <a:prstGeom prst="roundRect">
            <a:avLst>
              <a:gd name="adj" fmla="val 430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1C5A27-41DD-BCDB-201F-2D95B93C1C0D}"/>
              </a:ext>
            </a:extLst>
          </p:cNvPr>
          <p:cNvSpPr/>
          <p:nvPr/>
        </p:nvSpPr>
        <p:spPr>
          <a:xfrm>
            <a:off x="944168" y="1981609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49DD9-B9EE-D8DC-EA73-0983CABCA935}"/>
              </a:ext>
            </a:extLst>
          </p:cNvPr>
          <p:cNvSpPr txBox="1"/>
          <p:nvPr/>
        </p:nvSpPr>
        <p:spPr>
          <a:xfrm>
            <a:off x="944168" y="3844932"/>
            <a:ext cx="37844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Toolbox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1911E6-BCEC-F609-05AB-B8B3D32D38D2}"/>
              </a:ext>
            </a:extLst>
          </p:cNvPr>
          <p:cNvSpPr/>
          <p:nvPr/>
        </p:nvSpPr>
        <p:spPr>
          <a:xfrm>
            <a:off x="5025101" y="1992625"/>
            <a:ext cx="3784428" cy="2565398"/>
          </a:xfrm>
          <a:prstGeom prst="roundRect">
            <a:avLst>
              <a:gd name="adj" fmla="val 4300"/>
            </a:avLst>
          </a:prstGeom>
          <a:gradFill>
            <a:gsLst>
              <a:gs pos="100000">
                <a:schemeClr val="tx1">
                  <a:alpha val="71000"/>
                </a:schemeClr>
              </a:gs>
              <a:gs pos="56000">
                <a:schemeClr val="tx1">
                  <a:lumMod val="99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DA5A0-0C48-C355-1652-B6BFB4866713}"/>
              </a:ext>
            </a:extLst>
          </p:cNvPr>
          <p:cNvSpPr txBox="1"/>
          <p:nvPr/>
        </p:nvSpPr>
        <p:spPr>
          <a:xfrm>
            <a:off x="5042034" y="3844932"/>
            <a:ext cx="37674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500" b="1" dirty="0">
                <a:solidFill>
                  <a:schemeClr val="bg1"/>
                </a:solidFill>
                <a:latin typeface="Clover Display Bold" pitchFamily="2" charset="77"/>
              </a:rPr>
              <a:t>Cybercafés</a:t>
            </a:r>
          </a:p>
        </p:txBody>
      </p:sp>
    </p:spTree>
    <p:extLst>
      <p:ext uri="{BB962C8B-B14F-4D97-AF65-F5344CB8AC3E}">
        <p14:creationId xmlns:p14="http://schemas.microsoft.com/office/powerpoint/2010/main" val="322900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E8C-34E5-40CC-2177-5AB2EC28E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08A5-B196-0606-758D-BB5AAE906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FF395-712D-BF62-AECF-2013543C526A}"/>
              </a:ext>
            </a:extLst>
          </p:cNvPr>
          <p:cNvSpPr/>
          <p:nvPr/>
        </p:nvSpPr>
        <p:spPr>
          <a:xfrm>
            <a:off x="0" y="-1"/>
            <a:ext cx="12192000" cy="5735638"/>
          </a:xfrm>
          <a:prstGeom prst="rect">
            <a:avLst/>
          </a:prstGeom>
          <a:gradFill>
            <a:gsLst>
              <a:gs pos="100000">
                <a:srgbClr val="9ACA3C"/>
              </a:gs>
              <a:gs pos="0">
                <a:srgbClr val="333399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9008-00B5-6F6C-BDC3-3736CBE83793}"/>
              </a:ext>
            </a:extLst>
          </p:cNvPr>
          <p:cNvSpPr txBox="1"/>
          <p:nvPr/>
        </p:nvSpPr>
        <p:spPr>
          <a:xfrm>
            <a:off x="1524000" y="1437783"/>
            <a:ext cx="89746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L" sz="3000" b="1" dirty="0">
                <a:solidFill>
                  <a:schemeClr val="bg1"/>
                </a:solidFill>
                <a:latin typeface="Clover Display Bold" pitchFamily="2" charset="77"/>
              </a:rPr>
            </a:br>
            <a:endParaRPr lang="en-NL" sz="3000" b="1" dirty="0">
              <a:solidFill>
                <a:schemeClr val="bg1"/>
              </a:solidFill>
              <a:latin typeface="Clover Display Bold" pitchFamily="2" charset="77"/>
            </a:endParaRPr>
          </a:p>
          <a:p>
            <a:r>
              <a:rPr lang="en-NL" sz="4000" b="1" dirty="0">
                <a:solidFill>
                  <a:schemeClr val="bg1"/>
                </a:solidFill>
                <a:latin typeface="Clover Display Bold" pitchFamily="2" charset="77"/>
              </a:rPr>
              <a:t>Digitalisering moet veilig zijn, anders worden de risico’s te groot.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200954-A6DA-1C28-A2E3-4116F944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933" y="6070773"/>
            <a:ext cx="2091017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5B1D2D893E047A44893AC20D4E9F5" ma:contentTypeVersion="17" ma:contentTypeDescription="Een nieuw document maken." ma:contentTypeScope="" ma:versionID="5241f1a37eac90fd06bae30faf4f712a">
  <xsd:schema xmlns:xsd="http://www.w3.org/2001/XMLSchema" xmlns:xs="http://www.w3.org/2001/XMLSchema" xmlns:p="http://schemas.microsoft.com/office/2006/metadata/properties" xmlns:ns2="3c20da79-a0c0-482f-b20a-e597beb0d070" xmlns:ns3="2ea5345d-a660-42b1-8781-fc3d4069c7ba" targetNamespace="http://schemas.microsoft.com/office/2006/metadata/properties" ma:root="true" ma:fieldsID="25eca72a588263fe7f612833b38e1bb7" ns2:_="" ns3:_="">
    <xsd:import namespace="3c20da79-a0c0-482f-b20a-e597beb0d070"/>
    <xsd:import namespace="2ea5345d-a660-42b1-8781-fc3d4069c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0da79-a0c0-482f-b20a-e597beb0d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0a82c8b-46f6-4bc6-a9bf-ecc89d67c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5345d-a660-42b1-8781-fc3d4069c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b42726-569f-4841-86ab-1fb4d6b8028d}" ma:internalName="TaxCatchAll" ma:showField="CatchAllData" ma:web="2ea5345d-a660-42b1-8781-fc3d4069c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a5345d-a660-42b1-8781-fc3d4069c7ba" xsi:nil="true"/>
    <lcf76f155ced4ddcb4097134ff3c332f xmlns="3c20da79-a0c0-482f-b20a-e597beb0d0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7B5D65-3EA7-4D4E-80D9-04B729FC2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A68F5C-D81F-4EF3-B360-2EF367820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0da79-a0c0-482f-b20a-e597beb0d070"/>
    <ds:schemaRef ds:uri="2ea5345d-a660-42b1-8781-fc3d4069c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E81B7A-659C-4B39-A309-B04270940DF4}">
  <ds:schemaRefs>
    <ds:schemaRef ds:uri="http://schemas.microsoft.com/office/2006/metadata/properties"/>
    <ds:schemaRef ds:uri="http://schemas.microsoft.com/office/infopath/2007/PartnerControls"/>
    <ds:schemaRef ds:uri="2ea5345d-a660-42b1-8781-fc3d4069c7ba"/>
    <ds:schemaRef ds:uri="3c20da79-a0c0-482f-b20a-e597beb0d0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128</Words>
  <Application>Microsoft Macintosh PowerPoint</Application>
  <PresentationFormat>Widescreen</PresentationFormat>
  <Paragraphs>37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Clover Display 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Grol, Michiel van</dc:creator>
  <cp:lastModifiedBy>Bert Feskens</cp:lastModifiedBy>
  <cp:revision>12</cp:revision>
  <dcterms:created xsi:type="dcterms:W3CDTF">2022-10-06T14:21:30Z</dcterms:created>
  <dcterms:modified xsi:type="dcterms:W3CDTF">2023-01-12T08:32:02Z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0x010100D765B1D2D893E047A44893AC20D4E9F5</vt:lpwstr>
  </property>
</Properties>
</file>